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6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1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0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3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7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9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6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65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959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23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39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7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9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2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7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7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9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8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8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 rotWithShape="1">
          <a:blip r:embed="rId2" cstate="print"/>
          <a:srcRect l="4343" t="3041" r="3797" b="5122"/>
          <a:stretch/>
        </p:blipFill>
        <p:spPr>
          <a:xfrm>
            <a:off x="1371600" y="2526825"/>
            <a:ext cx="6324600" cy="36453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7F002A-8ECD-4F46-9DBC-62A2E515293C}"/>
              </a:ext>
            </a:extLst>
          </p:cNvPr>
          <p:cNvSpPr/>
          <p:nvPr/>
        </p:nvSpPr>
        <p:spPr>
          <a:xfrm>
            <a:off x="838200" y="10668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БУЛІНГ. Причини,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наслідки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шляхи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боротьби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насильством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356615"/>
            <a:ext cx="8500872" cy="61447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3451" y="301796"/>
            <a:ext cx="679873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Характеристика</a:t>
            </a:r>
            <a:r>
              <a:rPr sz="3200" spc="-5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spc="1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агресора</a:t>
            </a:r>
            <a:r>
              <a:rPr sz="3200" spc="-5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spc="-5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5200" y="1593037"/>
            <a:ext cx="4586985" cy="249747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41680" marR="929640" indent="-195580">
              <a:lnSpc>
                <a:spcPts val="3290"/>
              </a:lnSpc>
              <a:spcBef>
                <a:spcPts val="275"/>
              </a:spcBef>
            </a:pPr>
            <a:r>
              <a:rPr sz="2000" b="1" spc="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Неврів</a:t>
            </a:r>
            <a:r>
              <a:rPr sz="2000" b="1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н</a:t>
            </a:r>
            <a:r>
              <a:rPr sz="2000" b="1" spc="-6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ва</a:t>
            </a:r>
            <a:r>
              <a:rPr sz="2000" b="1" spc="-6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ж</a:t>
            </a:r>
            <a:r>
              <a:rPr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еніс</a:t>
            </a:r>
            <a:r>
              <a:rPr sz="2000" b="1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ь,  </a:t>
            </a:r>
            <a:r>
              <a:rPr sz="2000" b="1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самозакоханість.</a:t>
            </a:r>
            <a:endParaRPr sz="200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uk-UA" sz="3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2700" marR="5080" indent="78740">
              <a:lnSpc>
                <a:spcPct val="100000"/>
              </a:lnSpc>
            </a:pPr>
            <a:r>
              <a:rPr sz="2000" b="1" spc="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Надмірна злість, </a:t>
            </a:r>
            <a:r>
              <a:rPr sz="2000" b="1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ворожість, </a:t>
            </a:r>
            <a:r>
              <a:rPr sz="2000" b="1" spc="-68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бажання</a:t>
            </a:r>
            <a:r>
              <a:rPr sz="2000" b="1" spc="-6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«почухати</a:t>
            </a:r>
            <a:r>
              <a:rPr sz="2000" b="1" spc="-114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кулаки».</a:t>
            </a:r>
            <a:endParaRPr sz="200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4446" y="5304783"/>
            <a:ext cx="3645535" cy="65081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98500" marR="5080" indent="-685800">
              <a:spcBef>
                <a:spcPts val="275"/>
              </a:spcBef>
            </a:pPr>
            <a:r>
              <a:rPr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Підвищене</a:t>
            </a:r>
            <a:r>
              <a:rPr sz="2000" b="1" spc="-10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spc="-2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положення </a:t>
            </a:r>
            <a:r>
              <a:rPr sz="2000" b="1" spc="-68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в</a:t>
            </a:r>
            <a:r>
              <a:rPr sz="2000" b="1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 суспільстві.</a:t>
            </a:r>
            <a:endParaRPr sz="200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7640" y="1499616"/>
            <a:ext cx="1039368" cy="1072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214" y="249936"/>
            <a:ext cx="8644128" cy="6358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3550" y="399152"/>
            <a:ext cx="73990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Наслідки</a:t>
            </a:r>
            <a:r>
              <a:rPr sz="3200" spc="-4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для</a:t>
            </a:r>
            <a:r>
              <a:rPr sz="3200" spc="-1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spc="-2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жертви</a:t>
            </a:r>
            <a:r>
              <a:rPr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spc="-5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булінгу</a:t>
            </a:r>
          </a:p>
        </p:txBody>
      </p:sp>
      <p:sp>
        <p:nvSpPr>
          <p:cNvPr id="4" name="object 4"/>
          <p:cNvSpPr/>
          <p:nvPr/>
        </p:nvSpPr>
        <p:spPr>
          <a:xfrm>
            <a:off x="2499360" y="1642871"/>
            <a:ext cx="716280" cy="3858895"/>
          </a:xfrm>
          <a:custGeom>
            <a:avLst/>
            <a:gdLst/>
            <a:ahLst/>
            <a:cxnLst/>
            <a:rect l="l" t="t" r="r" b="b"/>
            <a:pathLst>
              <a:path w="716280" h="3858895">
                <a:moveTo>
                  <a:pt x="643128" y="321564"/>
                </a:moveTo>
                <a:lnTo>
                  <a:pt x="639635" y="274066"/>
                </a:lnTo>
                <a:lnTo>
                  <a:pt x="629500" y="228714"/>
                </a:lnTo>
                <a:lnTo>
                  <a:pt x="613232" y="186029"/>
                </a:lnTo>
                <a:lnTo>
                  <a:pt x="591299" y="146494"/>
                </a:lnTo>
                <a:lnTo>
                  <a:pt x="564235" y="110617"/>
                </a:lnTo>
                <a:lnTo>
                  <a:pt x="532511" y="78892"/>
                </a:lnTo>
                <a:lnTo>
                  <a:pt x="496633" y="51828"/>
                </a:lnTo>
                <a:lnTo>
                  <a:pt x="457098" y="29895"/>
                </a:lnTo>
                <a:lnTo>
                  <a:pt x="414413" y="13627"/>
                </a:lnTo>
                <a:lnTo>
                  <a:pt x="369062" y="3492"/>
                </a:lnTo>
                <a:lnTo>
                  <a:pt x="321564" y="0"/>
                </a:lnTo>
                <a:lnTo>
                  <a:pt x="274053" y="3492"/>
                </a:lnTo>
                <a:lnTo>
                  <a:pt x="228701" y="13627"/>
                </a:lnTo>
                <a:lnTo>
                  <a:pt x="186016" y="29895"/>
                </a:lnTo>
                <a:lnTo>
                  <a:pt x="146481" y="51828"/>
                </a:lnTo>
                <a:lnTo>
                  <a:pt x="110604" y="78892"/>
                </a:lnTo>
                <a:lnTo>
                  <a:pt x="78879" y="110617"/>
                </a:lnTo>
                <a:lnTo>
                  <a:pt x="51816" y="146494"/>
                </a:lnTo>
                <a:lnTo>
                  <a:pt x="29883" y="186029"/>
                </a:lnTo>
                <a:lnTo>
                  <a:pt x="13614" y="228714"/>
                </a:lnTo>
                <a:lnTo>
                  <a:pt x="3479" y="274066"/>
                </a:lnTo>
                <a:lnTo>
                  <a:pt x="0" y="321564"/>
                </a:lnTo>
                <a:lnTo>
                  <a:pt x="3479" y="369074"/>
                </a:lnTo>
                <a:lnTo>
                  <a:pt x="13614" y="414426"/>
                </a:lnTo>
                <a:lnTo>
                  <a:pt x="29883" y="457111"/>
                </a:lnTo>
                <a:lnTo>
                  <a:pt x="51816" y="496646"/>
                </a:lnTo>
                <a:lnTo>
                  <a:pt x="78879" y="532523"/>
                </a:lnTo>
                <a:lnTo>
                  <a:pt x="110604" y="564248"/>
                </a:lnTo>
                <a:lnTo>
                  <a:pt x="146481" y="591312"/>
                </a:lnTo>
                <a:lnTo>
                  <a:pt x="186016" y="613244"/>
                </a:lnTo>
                <a:lnTo>
                  <a:pt x="228701" y="629513"/>
                </a:lnTo>
                <a:lnTo>
                  <a:pt x="274053" y="639648"/>
                </a:lnTo>
                <a:lnTo>
                  <a:pt x="321564" y="643128"/>
                </a:lnTo>
                <a:lnTo>
                  <a:pt x="369062" y="639648"/>
                </a:lnTo>
                <a:lnTo>
                  <a:pt x="414413" y="629513"/>
                </a:lnTo>
                <a:lnTo>
                  <a:pt x="457098" y="613244"/>
                </a:lnTo>
                <a:lnTo>
                  <a:pt x="496633" y="591312"/>
                </a:lnTo>
                <a:lnTo>
                  <a:pt x="532511" y="564248"/>
                </a:lnTo>
                <a:lnTo>
                  <a:pt x="564235" y="532523"/>
                </a:lnTo>
                <a:lnTo>
                  <a:pt x="591299" y="496646"/>
                </a:lnTo>
                <a:lnTo>
                  <a:pt x="613232" y="457111"/>
                </a:lnTo>
                <a:lnTo>
                  <a:pt x="629500" y="414426"/>
                </a:lnTo>
                <a:lnTo>
                  <a:pt x="639635" y="369074"/>
                </a:lnTo>
                <a:lnTo>
                  <a:pt x="643128" y="321564"/>
                </a:lnTo>
                <a:close/>
              </a:path>
              <a:path w="716280" h="3858895">
                <a:moveTo>
                  <a:pt x="716280" y="3537204"/>
                </a:moveTo>
                <a:lnTo>
                  <a:pt x="712787" y="3489706"/>
                </a:lnTo>
                <a:lnTo>
                  <a:pt x="702652" y="3444354"/>
                </a:lnTo>
                <a:lnTo>
                  <a:pt x="686384" y="3401669"/>
                </a:lnTo>
                <a:lnTo>
                  <a:pt x="664451" y="3362134"/>
                </a:lnTo>
                <a:lnTo>
                  <a:pt x="637387" y="3326257"/>
                </a:lnTo>
                <a:lnTo>
                  <a:pt x="605663" y="3294532"/>
                </a:lnTo>
                <a:lnTo>
                  <a:pt x="569785" y="3267468"/>
                </a:lnTo>
                <a:lnTo>
                  <a:pt x="530250" y="3245535"/>
                </a:lnTo>
                <a:lnTo>
                  <a:pt x="487565" y="3229267"/>
                </a:lnTo>
                <a:lnTo>
                  <a:pt x="442214" y="3219132"/>
                </a:lnTo>
                <a:lnTo>
                  <a:pt x="394716" y="3215640"/>
                </a:lnTo>
                <a:lnTo>
                  <a:pt x="347205" y="3219132"/>
                </a:lnTo>
                <a:lnTo>
                  <a:pt x="301853" y="3229267"/>
                </a:lnTo>
                <a:lnTo>
                  <a:pt x="259168" y="3245535"/>
                </a:lnTo>
                <a:lnTo>
                  <a:pt x="219633" y="3267468"/>
                </a:lnTo>
                <a:lnTo>
                  <a:pt x="183756" y="3294532"/>
                </a:lnTo>
                <a:lnTo>
                  <a:pt x="152031" y="3326257"/>
                </a:lnTo>
                <a:lnTo>
                  <a:pt x="124968" y="3362134"/>
                </a:lnTo>
                <a:lnTo>
                  <a:pt x="103035" y="3401669"/>
                </a:lnTo>
                <a:lnTo>
                  <a:pt x="86766" y="3444354"/>
                </a:lnTo>
                <a:lnTo>
                  <a:pt x="76631" y="3489706"/>
                </a:lnTo>
                <a:lnTo>
                  <a:pt x="73152" y="3537204"/>
                </a:lnTo>
                <a:lnTo>
                  <a:pt x="76631" y="3584714"/>
                </a:lnTo>
                <a:lnTo>
                  <a:pt x="86766" y="3630066"/>
                </a:lnTo>
                <a:lnTo>
                  <a:pt x="103035" y="3672751"/>
                </a:lnTo>
                <a:lnTo>
                  <a:pt x="124968" y="3712286"/>
                </a:lnTo>
                <a:lnTo>
                  <a:pt x="152031" y="3748163"/>
                </a:lnTo>
                <a:lnTo>
                  <a:pt x="183756" y="3779888"/>
                </a:lnTo>
                <a:lnTo>
                  <a:pt x="219633" y="3806952"/>
                </a:lnTo>
                <a:lnTo>
                  <a:pt x="259168" y="3828885"/>
                </a:lnTo>
                <a:lnTo>
                  <a:pt x="301853" y="3845153"/>
                </a:lnTo>
                <a:lnTo>
                  <a:pt x="347205" y="3855288"/>
                </a:lnTo>
                <a:lnTo>
                  <a:pt x="394716" y="3858768"/>
                </a:lnTo>
                <a:lnTo>
                  <a:pt x="442214" y="3855288"/>
                </a:lnTo>
                <a:lnTo>
                  <a:pt x="487565" y="3845153"/>
                </a:lnTo>
                <a:lnTo>
                  <a:pt x="530250" y="3828885"/>
                </a:lnTo>
                <a:lnTo>
                  <a:pt x="569785" y="3806952"/>
                </a:lnTo>
                <a:lnTo>
                  <a:pt x="605663" y="3779888"/>
                </a:lnTo>
                <a:lnTo>
                  <a:pt x="637387" y="3748163"/>
                </a:lnTo>
                <a:lnTo>
                  <a:pt x="664451" y="3712286"/>
                </a:lnTo>
                <a:lnTo>
                  <a:pt x="686384" y="3672751"/>
                </a:lnTo>
                <a:lnTo>
                  <a:pt x="702652" y="3630066"/>
                </a:lnTo>
                <a:lnTo>
                  <a:pt x="712787" y="3584714"/>
                </a:lnTo>
                <a:lnTo>
                  <a:pt x="716280" y="3537204"/>
                </a:lnTo>
                <a:close/>
              </a:path>
              <a:path w="716280" h="3858895">
                <a:moveTo>
                  <a:pt x="716280" y="1894332"/>
                </a:moveTo>
                <a:lnTo>
                  <a:pt x="712787" y="1846834"/>
                </a:lnTo>
                <a:lnTo>
                  <a:pt x="702652" y="1801482"/>
                </a:lnTo>
                <a:lnTo>
                  <a:pt x="686384" y="1758797"/>
                </a:lnTo>
                <a:lnTo>
                  <a:pt x="664451" y="1719262"/>
                </a:lnTo>
                <a:lnTo>
                  <a:pt x="637387" y="1683385"/>
                </a:lnTo>
                <a:lnTo>
                  <a:pt x="605663" y="1651660"/>
                </a:lnTo>
                <a:lnTo>
                  <a:pt x="569785" y="1624596"/>
                </a:lnTo>
                <a:lnTo>
                  <a:pt x="530250" y="1602663"/>
                </a:lnTo>
                <a:lnTo>
                  <a:pt x="487565" y="1586395"/>
                </a:lnTo>
                <a:lnTo>
                  <a:pt x="442214" y="1576260"/>
                </a:lnTo>
                <a:lnTo>
                  <a:pt x="394716" y="1572768"/>
                </a:lnTo>
                <a:lnTo>
                  <a:pt x="347205" y="1576260"/>
                </a:lnTo>
                <a:lnTo>
                  <a:pt x="301853" y="1586395"/>
                </a:lnTo>
                <a:lnTo>
                  <a:pt x="259168" y="1602663"/>
                </a:lnTo>
                <a:lnTo>
                  <a:pt x="219633" y="1624596"/>
                </a:lnTo>
                <a:lnTo>
                  <a:pt x="183756" y="1651660"/>
                </a:lnTo>
                <a:lnTo>
                  <a:pt x="152031" y="1683385"/>
                </a:lnTo>
                <a:lnTo>
                  <a:pt x="124968" y="1719262"/>
                </a:lnTo>
                <a:lnTo>
                  <a:pt x="103035" y="1758797"/>
                </a:lnTo>
                <a:lnTo>
                  <a:pt x="86766" y="1801482"/>
                </a:lnTo>
                <a:lnTo>
                  <a:pt x="76631" y="1846834"/>
                </a:lnTo>
                <a:lnTo>
                  <a:pt x="73152" y="1894332"/>
                </a:lnTo>
                <a:lnTo>
                  <a:pt x="76631" y="1941842"/>
                </a:lnTo>
                <a:lnTo>
                  <a:pt x="86766" y="1987194"/>
                </a:lnTo>
                <a:lnTo>
                  <a:pt x="103035" y="2029879"/>
                </a:lnTo>
                <a:lnTo>
                  <a:pt x="124968" y="2069414"/>
                </a:lnTo>
                <a:lnTo>
                  <a:pt x="152031" y="2105291"/>
                </a:lnTo>
                <a:lnTo>
                  <a:pt x="183756" y="2137016"/>
                </a:lnTo>
                <a:lnTo>
                  <a:pt x="219633" y="2164080"/>
                </a:lnTo>
                <a:lnTo>
                  <a:pt x="259168" y="2186013"/>
                </a:lnTo>
                <a:lnTo>
                  <a:pt x="301853" y="2202281"/>
                </a:lnTo>
                <a:lnTo>
                  <a:pt x="347205" y="2212416"/>
                </a:lnTo>
                <a:lnTo>
                  <a:pt x="394716" y="2215896"/>
                </a:lnTo>
                <a:lnTo>
                  <a:pt x="442214" y="2212416"/>
                </a:lnTo>
                <a:lnTo>
                  <a:pt x="487565" y="2202281"/>
                </a:lnTo>
                <a:lnTo>
                  <a:pt x="530250" y="2186013"/>
                </a:lnTo>
                <a:lnTo>
                  <a:pt x="569785" y="2164080"/>
                </a:lnTo>
                <a:lnTo>
                  <a:pt x="605663" y="2137016"/>
                </a:lnTo>
                <a:lnTo>
                  <a:pt x="637387" y="2105291"/>
                </a:lnTo>
                <a:lnTo>
                  <a:pt x="664451" y="2069414"/>
                </a:lnTo>
                <a:lnTo>
                  <a:pt x="686384" y="2029879"/>
                </a:lnTo>
                <a:lnTo>
                  <a:pt x="702652" y="1987194"/>
                </a:lnTo>
                <a:lnTo>
                  <a:pt x="712787" y="1941842"/>
                </a:lnTo>
                <a:lnTo>
                  <a:pt x="716280" y="18943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41112" y="1730014"/>
            <a:ext cx="4155551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10"/>
              </a:spcBef>
            </a:pP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 випадок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булінгу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залишає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глибокий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емоційний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шрам,</a:t>
            </a:r>
            <a:r>
              <a:rPr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sz="1600" b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вима</a:t>
            </a:r>
            <a:r>
              <a:rPr sz="1600" b="1" spc="-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гає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спеціальної</a:t>
            </a:r>
            <a:r>
              <a:rPr sz="1600" b="1"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sz="1600"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0873" y="1378966"/>
            <a:ext cx="149987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400" b="1" spc="-85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Р</a:t>
            </a:r>
            <a:r>
              <a:rPr sz="2400" b="1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sz="2400" b="1" spc="-20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з</a:t>
            </a:r>
            <a:r>
              <a:rPr sz="2400" b="1" spc="-10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л</a:t>
            </a:r>
            <a:r>
              <a:rPr sz="2400" b="1" spc="10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а</a:t>
            </a:r>
            <a:r>
              <a:rPr sz="2400" b="1" spc="-5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ди  психіки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8549" y="3254608"/>
            <a:ext cx="3877746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більшості</a:t>
            </a:r>
            <a:r>
              <a:rPr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залишаються</a:t>
            </a:r>
            <a:endParaRPr lang="uk-UA" sz="16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самотніми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 на все </a:t>
            </a: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спілкуються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 мережах, </a:t>
            </a: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 в реальному </a:t>
            </a:r>
            <a:r>
              <a:rPr lang="ru-RU" sz="16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27872" y="3218461"/>
            <a:ext cx="2083207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uk-UA" sz="2000" b="1" spc="-120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lang="uk-UA" sz="2000" b="1" spc="-55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р</a:t>
            </a:r>
            <a:r>
              <a:rPr lang="uk-UA" sz="2000" b="1" spc="-190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у</a:t>
            </a:r>
            <a:r>
              <a:rPr lang="uk-UA" sz="2000" b="1" spc="-5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дн</a:t>
            </a:r>
            <a:r>
              <a:rPr lang="uk-UA" sz="2000" b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lang="uk-UA" sz="2000" b="1" spc="-10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щ</a:t>
            </a:r>
            <a:r>
              <a:rPr sz="2000" b="1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і</a:t>
            </a:r>
            <a:endParaRPr lang="uk-UA" sz="2000" b="1" spc="-1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у </a:t>
            </a:r>
            <a:r>
              <a:rPr lang="ru-RU" sz="2000" b="1" spc="-10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взаєминах</a:t>
            </a:r>
            <a:endParaRPr sz="200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8046" y="4813279"/>
            <a:ext cx="38777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Результатом</a:t>
            </a:r>
            <a:r>
              <a:rPr sz="1600" b="1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булінгу</a:t>
            </a: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часто</a:t>
            </a:r>
            <a:r>
              <a:rPr sz="16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20" dirty="0">
                <a:latin typeface="Arial" panose="020B0604020202020204" pitchFamily="34" charset="0"/>
                <a:cs typeface="Arial" panose="020B0604020202020204" pitchFamily="34" charset="0"/>
              </a:rPr>
              <a:t>бувають 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фізичні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нездужання.</a:t>
            </a:r>
            <a:r>
              <a:rPr sz="16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Можливі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розлади</a:t>
            </a:r>
            <a:r>
              <a:rPr sz="1600"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сну </a:t>
            </a:r>
            <a:r>
              <a:rPr sz="1600" b="1" spc="-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sz="1600" b="1" spc="-15" dirty="0">
                <a:latin typeface="Arial" panose="020B0604020202020204" pitchFamily="34" charset="0"/>
                <a:cs typeface="Arial" panose="020B0604020202020204" pitchFamily="34" charset="0"/>
              </a:rPr>
              <a:t>переростання</a:t>
            </a:r>
            <a:r>
              <a:rPr sz="1600" b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травми</a:t>
            </a:r>
            <a:r>
              <a:rPr sz="16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35" dirty="0">
                <a:latin typeface="Arial" panose="020B0604020202020204" pitchFamily="34" charset="0"/>
                <a:cs typeface="Arial" panose="020B0604020202020204" pitchFamily="34" charset="0"/>
              </a:rPr>
              <a:t>психосоматику.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0131" y="4948311"/>
            <a:ext cx="160210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3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Х</a:t>
            </a:r>
            <a:r>
              <a:rPr sz="2400" b="1" spc="-3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в</a:t>
            </a:r>
            <a:r>
              <a:rPr sz="2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sz="2400" b="1" spc="-10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р</a:t>
            </a:r>
            <a:r>
              <a:rPr sz="2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об</a:t>
            </a:r>
            <a:r>
              <a:rPr sz="2400" b="1" spc="-5" dirty="0">
                <a:solidFill>
                  <a:srgbClr val="7030A0"/>
                </a:solidFill>
                <a:latin typeface="Arial Black" panose="020B0A04020102020204" pitchFamily="34" charset="0"/>
                <a:cs typeface="Times New Roman"/>
              </a:rPr>
              <a:t>и</a:t>
            </a:r>
            <a:endParaRPr sz="2400" dirty="0">
              <a:solidFill>
                <a:srgbClr val="7030A0"/>
              </a:solidFill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71231" y="1429511"/>
            <a:ext cx="1286510" cy="4859020"/>
            <a:chOff x="7571231" y="1429511"/>
            <a:chExt cx="1286510" cy="4859020"/>
          </a:xfrm>
        </p:grpSpPr>
        <p:sp>
          <p:nvSpPr>
            <p:cNvPr id="14" name="object 14"/>
            <p:cNvSpPr/>
            <p:nvPr/>
          </p:nvSpPr>
          <p:spPr>
            <a:xfrm>
              <a:off x="7571231" y="1429511"/>
              <a:ext cx="1286510" cy="4859020"/>
            </a:xfrm>
            <a:custGeom>
              <a:avLst/>
              <a:gdLst/>
              <a:ahLst/>
              <a:cxnLst/>
              <a:rect l="l" t="t" r="r" b="b"/>
              <a:pathLst>
                <a:path w="1286509" h="4859020">
                  <a:moveTo>
                    <a:pt x="1286255" y="0"/>
                  </a:moveTo>
                  <a:lnTo>
                    <a:pt x="0" y="0"/>
                  </a:lnTo>
                  <a:lnTo>
                    <a:pt x="0" y="4858512"/>
                  </a:lnTo>
                  <a:lnTo>
                    <a:pt x="1286255" y="4858512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4383" y="1642871"/>
              <a:ext cx="1213103" cy="10728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4383" y="3285744"/>
              <a:ext cx="1213103" cy="9997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4383" y="4858511"/>
              <a:ext cx="1213103" cy="1069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286511"/>
            <a:ext cx="8570976" cy="6284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053" y="312350"/>
            <a:ext cx="801928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44295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Методи</a:t>
            </a:r>
            <a:r>
              <a:rPr sz="3200" spc="-2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припинення</a:t>
            </a:r>
            <a:r>
              <a:rPr sz="3200" spc="-8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200" spc="-5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булінгу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28488" y="2642616"/>
            <a:ext cx="3359150" cy="3929379"/>
            <a:chOff x="5428488" y="2642616"/>
            <a:chExt cx="3359150" cy="39293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112" y="2642616"/>
              <a:ext cx="1758696" cy="15727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8488" y="4358639"/>
              <a:ext cx="3358896" cy="2212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36624" y="1372565"/>
            <a:ext cx="5726176" cy="432297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70455">
              <a:lnSpc>
                <a:spcPct val="100000"/>
              </a:lnSpc>
              <a:spcBef>
                <a:spcPts val="110"/>
              </a:spcBef>
            </a:pPr>
            <a:r>
              <a:rPr sz="2800" b="1" spc="-40" dirty="0">
                <a:latin typeface="Arial Black" panose="020B0A04020102020204" pitchFamily="34" charset="0"/>
                <a:cs typeface="Times New Roman"/>
              </a:rPr>
              <a:t>Розмова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uk-UA" sz="28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8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Arial Black" panose="020B0A04020102020204" pitchFamily="34" charset="0"/>
              <a:cs typeface="Times New Roman"/>
            </a:endParaRPr>
          </a:p>
          <a:p>
            <a:pPr marL="83820" marR="5080">
              <a:lnSpc>
                <a:spcPct val="100000"/>
              </a:lnSpc>
            </a:pPr>
            <a:r>
              <a:rPr sz="2800" b="1" spc="5" dirty="0" err="1">
                <a:latin typeface="Arial Black" panose="020B0A04020102020204" pitchFamily="34" charset="0"/>
                <a:cs typeface="Times New Roman"/>
              </a:rPr>
              <a:t>Залучення</a:t>
            </a:r>
            <a:r>
              <a:rPr sz="2800" b="1" spc="-10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-20" dirty="0" err="1">
                <a:latin typeface="Arial Black" panose="020B0A04020102020204" pitchFamily="34" charset="0"/>
                <a:cs typeface="Times New Roman"/>
              </a:rPr>
              <a:t>авторите</a:t>
            </a:r>
            <a:r>
              <a:rPr sz="2800" b="1" spc="-98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-20" dirty="0">
                <a:latin typeface="Arial Black" panose="020B0A04020102020204" pitchFamily="34" charset="0"/>
                <a:cs typeface="Times New Roman"/>
              </a:rPr>
              <a:t>тного</a:t>
            </a:r>
            <a:r>
              <a:rPr sz="2800" b="1" spc="-3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-10" dirty="0">
                <a:latin typeface="Arial Black" panose="020B0A04020102020204" pitchFamily="34" charset="0"/>
                <a:cs typeface="Times New Roman"/>
              </a:rPr>
              <a:t>союзника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uk-UA" sz="2800" dirty="0"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Arial Black" panose="020B0A04020102020204" pitchFamily="34" charset="0"/>
              <a:cs typeface="Times New Roman"/>
            </a:endParaRPr>
          </a:p>
          <a:p>
            <a:pPr marL="12700" marR="1424305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Arial Black" panose="020B0A04020102020204" pitchFamily="34" charset="0"/>
                <a:cs typeface="Times New Roman"/>
              </a:rPr>
              <a:t>Вплив</a:t>
            </a:r>
            <a:r>
              <a:rPr sz="2800" b="1" spc="-60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dirty="0" err="1">
                <a:latin typeface="Arial Black" panose="020B0A04020102020204" pitchFamily="34" charset="0"/>
                <a:cs typeface="Times New Roman"/>
              </a:rPr>
              <a:t>на</a:t>
            </a:r>
            <a:r>
              <a:rPr sz="2800" b="1" spc="-4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dirty="0" err="1">
                <a:latin typeface="Arial Black" panose="020B0A04020102020204" pitchFamily="34" charset="0"/>
                <a:cs typeface="Times New Roman"/>
              </a:rPr>
              <a:t>агре</a:t>
            </a:r>
            <a:r>
              <a:rPr sz="2800" b="1" spc="-98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5" dirty="0">
                <a:latin typeface="Arial Black" panose="020B0A04020102020204" pitchFamily="34" charset="0"/>
                <a:cs typeface="Times New Roman"/>
              </a:rPr>
              <a:t>сора</a:t>
            </a:r>
            <a:r>
              <a:rPr sz="2800" b="1" spc="-35" dirty="0"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-15" dirty="0">
                <a:latin typeface="Arial Black" panose="020B0A04020102020204" pitchFamily="34" charset="0"/>
                <a:cs typeface="Times New Roman"/>
              </a:rPr>
              <a:t>ззовні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1" y="528036"/>
            <a:ext cx="822706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0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успішного</a:t>
            </a:r>
            <a:r>
              <a:rPr sz="2000" b="1" spc="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попередження</a:t>
            </a:r>
            <a:r>
              <a:rPr sz="2000" b="1" spc="5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2000" b="1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протидії</a:t>
            </a:r>
            <a:r>
              <a:rPr sz="2000" b="1" spc="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</a:t>
            </a:r>
            <a:r>
              <a:rPr sz="2000" b="1" spc="-3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льству</a:t>
            </a:r>
            <a:r>
              <a:rPr sz="2000" b="1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000" b="1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spc="-2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sz="2000" b="1" spc="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проводити</a:t>
            </a:r>
            <a:r>
              <a:rPr sz="2000" b="1" spc="2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виховні</a:t>
            </a:r>
            <a:r>
              <a:rPr sz="20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заняття</a:t>
            </a:r>
            <a:br>
              <a:rPr lang="uk-UA" sz="2000" b="1"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spc="5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sz="2000" b="1" spc="2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навичкам</a:t>
            </a:r>
            <a:r>
              <a:rPr sz="2000" b="1" spc="3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ефективного</a:t>
            </a:r>
            <a:r>
              <a:rPr sz="2000" b="1" spc="3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sz="2000" b="1" spc="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000" b="1" spc="6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spc="15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2000" b="1" spc="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8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мирного</a:t>
            </a:r>
            <a:r>
              <a:rPr sz="2000" b="1" spc="-2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розв’язання</a:t>
            </a:r>
            <a:r>
              <a:rPr sz="2000" b="1" spc="35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конфліктів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167" y="2057400"/>
            <a:ext cx="3928872" cy="36301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6511" y="356615"/>
            <a:ext cx="164591" cy="167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3165" y="2286000"/>
            <a:ext cx="3624072" cy="25633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685800"/>
            <a:ext cx="7543800" cy="33509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  <a:tabLst>
                <a:tab pos="850900" algn="l"/>
                <a:tab pos="1344295" algn="l"/>
                <a:tab pos="2460625" algn="l"/>
                <a:tab pos="4381500" algn="l"/>
                <a:tab pos="4474845" algn="l"/>
                <a:tab pos="5491480" algn="l"/>
                <a:tab pos="6198235" algn="l"/>
                <a:tab pos="6412230" algn="l"/>
              </a:tabLst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Найкращим</a:t>
            </a:r>
            <a:r>
              <a:rPr sz="24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способом</a:t>
            </a:r>
            <a:r>
              <a:rPr sz="2400" b="1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профілактики</a:t>
            </a:r>
            <a:r>
              <a:rPr sz="24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sz="2400" b="1" spc="-9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2400" b="1" spc="-45" dirty="0" err="1">
                <a:latin typeface="Arial" panose="020B0604020202020204" pitchFamily="34" charset="0"/>
                <a:cs typeface="Arial" panose="020B0604020202020204" pitchFamily="34" charset="0"/>
              </a:rPr>
              <a:t>кодексу</a:t>
            </a:r>
            <a:r>
              <a:rPr lang="uk-UA" sz="2400" b="1" spc="-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поведін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	в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дошкільному</a:t>
            </a:r>
            <a:r>
              <a:rPr lang="uk-UA"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400" b="1" spc="-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10"/>
              </a:spcBef>
              <a:tabLst>
                <a:tab pos="850900" algn="l"/>
                <a:tab pos="1344295" algn="l"/>
                <a:tab pos="2460625" algn="l"/>
                <a:tab pos="4381500" algn="l"/>
                <a:tab pos="4474845" algn="l"/>
                <a:tab pos="5491480" algn="l"/>
                <a:tab pos="6198235" algn="l"/>
                <a:tab pos="6412230" algn="l"/>
              </a:tabLst>
            </a:pPr>
            <a:r>
              <a:rPr lang="ru-RU"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24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Обов’язко</a:t>
            </a:r>
            <a:r>
              <a:rPr sz="2400" b="1" spc="-9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вою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умовою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uk-UA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профілактичних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захо</a:t>
            </a:r>
            <a:r>
              <a:rPr sz="24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дів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щодо </a:t>
            </a:r>
            <a:r>
              <a:rPr sz="2400" b="1" spc="-50" dirty="0">
                <a:latin typeface="Arial" panose="020B0604020202020204" pitchFamily="34" charset="0"/>
                <a:cs typeface="Arial" panose="020B0604020202020204" pitchFamily="34" charset="0"/>
              </a:rPr>
              <a:t>булінґу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є співпраця </a:t>
            </a:r>
            <a:r>
              <a:rPr sz="2400" b="1" spc="20" dirty="0" err="1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sz="24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 err="1">
                <a:latin typeface="Arial" panose="020B0604020202020204" pitchFamily="34" charset="0"/>
                <a:cs typeface="Arial" panose="020B0604020202020204" pitchFamily="34" charset="0"/>
              </a:rPr>
              <a:t>налаго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дження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взаємин 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між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адміністрацією, </a:t>
            </a:r>
            <a:r>
              <a:rPr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педагогами,</a:t>
            </a:r>
            <a:r>
              <a:rPr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35" dirty="0" err="1">
                <a:latin typeface="Arial" panose="020B0604020202020204" pitchFamily="34" charset="0"/>
                <a:cs typeface="Arial" panose="020B0604020202020204" pitchFamily="34" charset="0"/>
              </a:rPr>
              <a:t>психологом</a:t>
            </a:r>
            <a:r>
              <a:rPr lang="uk-UA" sz="24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25" dirty="0" err="1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24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0" dirty="0" err="1">
                <a:latin typeface="Arial" panose="020B0604020202020204" pitchFamily="34" charset="0"/>
                <a:cs typeface="Arial" panose="020B0604020202020204" pitchFamily="34" charset="0"/>
              </a:rPr>
              <a:t>батьками</a:t>
            </a:r>
            <a:r>
              <a:rPr sz="24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дітей,</a:t>
            </a:r>
            <a:r>
              <a:rPr sz="24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sz="24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0" dirty="0">
                <a:latin typeface="Arial" panose="020B0604020202020204" pitchFamily="34" charset="0"/>
                <a:cs typeface="Arial" panose="020B0604020202020204" pitchFamily="34" charset="0"/>
              </a:rPr>
              <a:t>стали</a:t>
            </a:r>
            <a:r>
              <a:rPr sz="24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учасниками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0" dirty="0" err="1">
                <a:latin typeface="Arial" panose="020B0604020202020204" pitchFamily="34" charset="0"/>
                <a:cs typeface="Arial" panose="020B0604020202020204" pitchFamily="34" charset="0"/>
              </a:rPr>
              <a:t>булінґу</a:t>
            </a:r>
            <a:r>
              <a:rPr sz="24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25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4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групі </a:t>
            </a:r>
            <a:r>
              <a:rPr sz="2400" b="1" spc="-70" dirty="0">
                <a:latin typeface="Arial" panose="020B0604020202020204" pitchFamily="34" charset="0"/>
                <a:cs typeface="Arial" panose="020B0604020202020204" pitchFamily="34" charset="0"/>
              </a:rPr>
              <a:t>ризику.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2820" y="4036717"/>
            <a:ext cx="2118359" cy="2135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286511"/>
            <a:ext cx="8570976" cy="6284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86511"/>
            <a:ext cx="3912007" cy="2505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5400" b="1" spc="-5" dirty="0">
                <a:solidFill>
                  <a:srgbClr val="FFFF00"/>
                </a:solidFill>
                <a:latin typeface="Arial Black" panose="020B0A04020102020204" pitchFamily="34" charset="0"/>
                <a:cs typeface="Comic Sans MS"/>
              </a:rPr>
              <a:t>ДЯКУЮ  ЗА </a:t>
            </a:r>
            <a:r>
              <a:rPr sz="5400" b="1" dirty="0">
                <a:solidFill>
                  <a:srgbClr val="FFFF00"/>
                </a:solidFill>
                <a:latin typeface="Arial Black" panose="020B0A04020102020204" pitchFamily="34" charset="0"/>
                <a:cs typeface="Comic Sans MS"/>
              </a:rPr>
              <a:t> </a:t>
            </a:r>
            <a:r>
              <a:rPr sz="5400" b="1" spc="-10" dirty="0">
                <a:solidFill>
                  <a:srgbClr val="FFFF00"/>
                </a:solidFill>
                <a:latin typeface="Arial Black" panose="020B0A04020102020204" pitchFamily="34" charset="0"/>
                <a:cs typeface="Comic Sans MS"/>
              </a:rPr>
              <a:t>УВАГУ!</a:t>
            </a:r>
            <a:endParaRPr sz="5400" dirty="0">
              <a:latin typeface="Arial Black" panose="020B0A04020102020204" pitchFamily="34" charset="0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022" y="642552"/>
            <a:ext cx="7813955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400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Булінґ</a:t>
            </a:r>
            <a:r>
              <a:rPr sz="240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(від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англ.</a:t>
            </a:r>
            <a:r>
              <a:rPr sz="24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bully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хуліган,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задирака,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 err="1">
                <a:latin typeface="Arial" panose="020B0604020202020204" pitchFamily="34" charset="0"/>
                <a:cs typeface="Arial" panose="020B0604020202020204" pitchFamily="34" charset="0"/>
              </a:rPr>
              <a:t>грубіян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«to</a:t>
            </a:r>
            <a:r>
              <a:rPr sz="2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bully»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задиратися,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знущатися)</a:t>
            </a: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– тривалий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свідомого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жорстокого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ставлення,</a:t>
            </a:r>
            <a:r>
              <a:rPr sz="24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агресив- 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ної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sz="24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метою</a:t>
            </a:r>
            <a:r>
              <a:rPr sz="2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заподіяти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0" dirty="0">
                <a:latin typeface="Arial" panose="020B0604020202020204" pitchFamily="34" charset="0"/>
                <a:cs typeface="Arial" panose="020B0604020202020204" pitchFamily="34" charset="0"/>
              </a:rPr>
              <a:t>шкоду,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викликати </a:t>
            </a:r>
            <a:r>
              <a:rPr sz="2400" spc="-7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страх,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тривогу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sz="2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негативне</a:t>
            </a:r>
            <a:r>
              <a:rPr sz="24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середо-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sz="2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5" dirty="0">
                <a:latin typeface="Arial" panose="020B0604020202020204" pitchFamily="34" charset="0"/>
                <a:cs typeface="Arial" panose="020B0604020202020204" pitchFamily="34" charset="0"/>
              </a:rPr>
              <a:t>людини.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138948"/>
            <a:ext cx="3371088" cy="28011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3124200"/>
            <a:ext cx="3371088" cy="2815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11717"/>
            <a:ext cx="7943087" cy="5123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571" y="602548"/>
            <a:ext cx="87179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Основні </a:t>
            </a:r>
            <a:r>
              <a:rPr sz="2800" spc="-2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механізми</a:t>
            </a:r>
            <a:r>
              <a:rPr sz="2800" spc="1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1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розвитку</a:t>
            </a:r>
            <a:r>
              <a:rPr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5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булінгу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FCF5C-D3DE-499B-A6A9-861FA1047138}"/>
              </a:ext>
            </a:extLst>
          </p:cNvPr>
          <p:cNvSpPr txBox="1"/>
          <p:nvPr/>
        </p:nvSpPr>
        <p:spPr>
          <a:xfrm>
            <a:off x="3429000" y="1295400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СТРАХ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CBA99-211C-4B01-8C45-479A59B8C43F}"/>
              </a:ext>
            </a:extLst>
          </p:cNvPr>
          <p:cNvSpPr txBox="1"/>
          <p:nvPr/>
        </p:nvSpPr>
        <p:spPr>
          <a:xfrm>
            <a:off x="1066800" y="2320355"/>
            <a:ext cx="633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ЗАЗДРОЩІ	ТА	КОНКУРЕНЦІЯ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C9A64-D001-45F3-AF0D-4C4C5607B3A7}"/>
              </a:ext>
            </a:extLst>
          </p:cNvPr>
          <p:cNvSpPr txBox="1"/>
          <p:nvPr/>
        </p:nvSpPr>
        <p:spPr>
          <a:xfrm>
            <a:off x="860796" y="3416522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БАЖАННЯ ПІДПОРЯДКОВУВАТИ ВЛАСНІЙ ВОЛІ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9F083-170A-47AE-9D04-928129865683}"/>
              </a:ext>
            </a:extLst>
          </p:cNvPr>
          <p:cNvSpPr txBox="1"/>
          <p:nvPr/>
        </p:nvSpPr>
        <p:spPr>
          <a:xfrm>
            <a:off x="951364" y="4337010"/>
            <a:ext cx="62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БАЖАННЯ ВИТІСНИТИ  КОГОСЬ ІЗ ГРУПИ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1A92A-4952-4F10-849A-1F7A6C23D8FF}"/>
              </a:ext>
            </a:extLst>
          </p:cNvPr>
          <p:cNvSpPr txBox="1"/>
          <p:nvPr/>
        </p:nvSpPr>
        <p:spPr>
          <a:xfrm>
            <a:off x="1593366" y="5446228"/>
            <a:ext cx="496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БАЖАННЯ  ПРИНИЗИТИ ІНШОГО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11" y="356615"/>
            <a:ext cx="8570976" cy="62148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21349" y="1316322"/>
            <a:ext cx="306641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spc="-10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Фізичний</a:t>
            </a:r>
            <a:r>
              <a:rPr sz="2400" b="1" spc="1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 </a:t>
            </a:r>
            <a:endParaRPr lang="uk-UA" sz="2400" b="1" spc="15" dirty="0">
              <a:solidFill>
                <a:schemeClr val="bg1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1" spc="-35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булінг</a:t>
            </a:r>
            <a:endParaRPr sz="2400" dirty="0">
              <a:solidFill>
                <a:schemeClr val="bg1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096137"/>
            <a:ext cx="49872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Це</a:t>
            </a:r>
            <a:r>
              <a:rPr sz="1600" b="1" spc="39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залякування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за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допомогою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агресивного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фізичного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339976"/>
            <a:ext cx="488759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залякування полягає у </a:t>
            </a:r>
            <a:r>
              <a:rPr sz="1600" b="1" spc="-10" dirty="0">
                <a:latin typeface="Times New Roman"/>
                <a:cs typeface="Times New Roman"/>
              </a:rPr>
              <a:t>багаторазово повторюваних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ударах,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стусанах,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підніжках,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блокуванні,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поштовхах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дотиках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небажаним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неналежним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чином.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5131" y="2661196"/>
            <a:ext cx="2590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5080" indent="-713740">
              <a:lnSpc>
                <a:spcPct val="100000"/>
              </a:lnSpc>
              <a:spcBef>
                <a:spcPts val="95"/>
              </a:spcBef>
            </a:pPr>
            <a:r>
              <a:rPr sz="2400" b="1" spc="-2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П</a:t>
            </a:r>
            <a:r>
              <a:rPr sz="2400" b="1" spc="-7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sz="2400" b="1" spc="-1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в</a:t>
            </a:r>
            <a:r>
              <a:rPr sz="2400" b="1" spc="-5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е</a:t>
            </a:r>
            <a:r>
              <a:rPr sz="2400" b="1" spc="-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дін</a:t>
            </a:r>
            <a:r>
              <a:rPr sz="2400" b="1" spc="-5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к</a:t>
            </a:r>
            <a:r>
              <a:rPr sz="2400" b="1" spc="-7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sz="2400" b="1" spc="-1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в</a:t>
            </a:r>
            <a:r>
              <a:rPr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и</a:t>
            </a:r>
            <a:r>
              <a:rPr sz="2400" b="1" spc="-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й  </a:t>
            </a:r>
            <a:r>
              <a:rPr sz="2400" b="1" spc="-3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булінг</a:t>
            </a:r>
            <a:endParaRPr sz="2400" dirty="0">
              <a:solidFill>
                <a:schemeClr val="bg1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42" y="2597023"/>
            <a:ext cx="498792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Це</a:t>
            </a:r>
            <a:r>
              <a:rPr sz="1600" b="1" spc="-20" dirty="0">
                <a:latin typeface="Times New Roman"/>
                <a:cs typeface="Times New Roman"/>
              </a:rPr>
              <a:t> бойкот,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плітки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,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ігнорування,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ізоляція</a:t>
            </a:r>
            <a:r>
              <a:rPr sz="1600" b="1" spc="-1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 колективі,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інтриги, шантаж, </a:t>
            </a:r>
            <a:r>
              <a:rPr sz="1600" b="1" dirty="0">
                <a:latin typeface="Times New Roman"/>
                <a:cs typeface="Times New Roman"/>
              </a:rPr>
              <a:t>вимагання, створення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неприємностей.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6511" y="387472"/>
            <a:ext cx="82219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Особливості</a:t>
            </a:r>
            <a:r>
              <a:rPr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3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та</a:t>
            </a:r>
            <a:r>
              <a:rPr sz="2800" spc="-3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1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види</a:t>
            </a:r>
            <a:r>
              <a:rPr sz="2800" spc="2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7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булінгу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2911" y="4000782"/>
            <a:ext cx="1993900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90"/>
              </a:spcBef>
            </a:pPr>
            <a:r>
              <a:rPr sz="2400" b="1" spc="-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Вер</a:t>
            </a:r>
            <a:r>
              <a:rPr sz="2400" b="1" spc="1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б</a:t>
            </a:r>
            <a:r>
              <a:rPr sz="2400" b="1" spc="2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а</a:t>
            </a:r>
            <a:r>
              <a:rPr sz="2400" b="1" spc="-1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л</a:t>
            </a:r>
            <a:r>
              <a:rPr sz="2400" b="1" spc="1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ь</a:t>
            </a:r>
            <a:r>
              <a:rPr sz="2400" b="1" spc="-1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на  </a:t>
            </a:r>
            <a:r>
              <a:rPr sz="2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агресія</a:t>
            </a:r>
            <a:endParaRPr sz="2400" dirty="0">
              <a:solidFill>
                <a:schemeClr val="bg1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642" y="4097782"/>
            <a:ext cx="524256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/>
                <a:cs typeface="Times New Roman"/>
              </a:rPr>
              <a:t>Виражається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 </a:t>
            </a:r>
            <a:r>
              <a:rPr sz="1600" b="1" spc="5" dirty="0">
                <a:latin typeface="Times New Roman"/>
                <a:cs typeface="Times New Roman"/>
              </a:rPr>
              <a:t>постійних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глузуваннях,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образах,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окрики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latin typeface="Times New Roman"/>
                <a:cs typeface="Times New Roman"/>
              </a:rPr>
              <a:t>навіть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прокльони,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підступ.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1188" y="5541678"/>
            <a:ext cx="217868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2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К</a:t>
            </a:r>
            <a:r>
              <a:rPr sz="2400" b="1" spc="-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і</a:t>
            </a:r>
            <a:r>
              <a:rPr sz="2400" b="1" spc="-4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б</a:t>
            </a:r>
            <a:r>
              <a:rPr sz="2400" b="1" spc="-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ер</a:t>
            </a:r>
            <a:r>
              <a:rPr sz="2400" b="1" spc="-12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б</a:t>
            </a:r>
            <a:r>
              <a:rPr sz="2400" b="1" spc="-7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у</a:t>
            </a:r>
            <a:r>
              <a:rPr sz="2400" b="1" spc="-10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лі</a:t>
            </a:r>
            <a:r>
              <a:rPr sz="2400" b="1" spc="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н</a:t>
            </a:r>
            <a:r>
              <a:rPr sz="2400" b="1" spc="-5" dirty="0">
                <a:solidFill>
                  <a:schemeClr val="bg1"/>
                </a:solidFill>
                <a:latin typeface="Arial Black" panose="020B0A04020102020204" pitchFamily="34" charset="0"/>
                <a:cs typeface="Times New Roman"/>
              </a:rPr>
              <a:t>г</a:t>
            </a:r>
            <a:endParaRPr sz="2400" dirty="0">
              <a:solidFill>
                <a:schemeClr val="bg1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642" y="5241416"/>
            <a:ext cx="539432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Times New Roman"/>
                <a:cs typeface="Times New Roman"/>
              </a:rPr>
              <a:t>Дуже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популярне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серед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підлітків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10" dirty="0">
                <a:latin typeface="Times New Roman"/>
                <a:cs typeface="Times New Roman"/>
              </a:rPr>
              <a:t>та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дорослих.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Виявляється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цькуванні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за</a:t>
            </a:r>
            <a:r>
              <a:rPr sz="1600" b="1" spc="-5" dirty="0">
                <a:latin typeface="Times New Roman"/>
                <a:cs typeface="Times New Roman"/>
              </a:rPr>
              <a:t> допомогою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соціальних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мереж.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Сюди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входить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зйомка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і </a:t>
            </a:r>
            <a:r>
              <a:rPr sz="1600" b="1" spc="5" dirty="0">
                <a:latin typeface="Times New Roman"/>
                <a:cs typeface="Times New Roman"/>
              </a:rPr>
              <a:t>викладання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непривабливого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відео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imes New Roman"/>
                <a:cs typeface="Times New Roman"/>
              </a:rPr>
              <a:t>з</a:t>
            </a:r>
            <a:r>
              <a:rPr sz="1600" b="1" spc="10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г</a:t>
            </a:r>
            <a:r>
              <a:rPr sz="1600" b="1" spc="30" dirty="0">
                <a:latin typeface="Times New Roman"/>
                <a:cs typeface="Times New Roman"/>
              </a:rPr>
              <a:t>а</a:t>
            </a:r>
            <a:r>
              <a:rPr sz="1600" b="1" spc="5" dirty="0">
                <a:latin typeface="Times New Roman"/>
                <a:cs typeface="Times New Roman"/>
              </a:rPr>
              <a:t>л</a:t>
            </a:r>
            <a:r>
              <a:rPr sz="1600" b="1" spc="10" dirty="0">
                <a:latin typeface="Times New Roman"/>
                <a:cs typeface="Times New Roman"/>
              </a:rPr>
              <a:t>ь</a:t>
            </a:r>
            <a:r>
              <a:rPr sz="1600" b="1" spc="-15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и</a:t>
            </a:r>
            <a:r>
              <a:rPr sz="1600" b="1" dirty="0">
                <a:latin typeface="Times New Roman"/>
                <a:cs typeface="Times New Roman"/>
              </a:rPr>
              <a:t>й</a:t>
            </a:r>
            <a:r>
              <a:rPr sz="1600" b="1" spc="-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</a:t>
            </a:r>
            <a:r>
              <a:rPr sz="1600" b="1" spc="10" dirty="0">
                <a:latin typeface="Times New Roman"/>
                <a:cs typeface="Times New Roman"/>
              </a:rPr>
              <a:t>о</a:t>
            </a:r>
            <a:r>
              <a:rPr sz="1600" b="1" spc="5" dirty="0">
                <a:latin typeface="Times New Roman"/>
                <a:cs typeface="Times New Roman"/>
              </a:rPr>
              <a:t>с</a:t>
            </a:r>
            <a:r>
              <a:rPr sz="1600" b="1" spc="-25" dirty="0">
                <a:latin typeface="Times New Roman"/>
                <a:cs typeface="Times New Roman"/>
              </a:rPr>
              <a:t>т</a:t>
            </a:r>
            <a:r>
              <a:rPr sz="1600" b="1" spc="5" dirty="0">
                <a:latin typeface="Times New Roman"/>
                <a:cs typeface="Times New Roman"/>
              </a:rPr>
              <a:t>уп</a:t>
            </a:r>
            <a:r>
              <a:rPr sz="1600" b="1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90" y="1143000"/>
            <a:ext cx="7949182" cy="53035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3" y="541589"/>
            <a:ext cx="85477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</a:t>
            </a:r>
            <a:r>
              <a:rPr sz="2800" spc="-2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включає</a:t>
            </a:r>
            <a:r>
              <a:rPr sz="2800" spc="1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3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головні</a:t>
            </a:r>
            <a:r>
              <a:rPr sz="2800" spc="-2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2800" spc="-3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компоненти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999" y="1632406"/>
            <a:ext cx="5330825" cy="159979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72390">
              <a:spcBef>
                <a:spcPts val="275"/>
              </a:spcBef>
            </a:pP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відбувається </a:t>
            </a: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стосунках, </a:t>
            </a:r>
            <a:r>
              <a:rPr sz="2000" b="1" spc="5" dirty="0" err="1">
                <a:latin typeface="Arial" panose="020B0604020202020204" pitchFamily="34" charset="0"/>
                <a:cs typeface="Arial" panose="020B0604020202020204" pitchFamily="34" charset="0"/>
              </a:rPr>
              <a:t>учасники</a:t>
            </a:r>
            <a:endParaRPr lang="uk-UA" sz="2000" b="1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2390">
              <a:spcBef>
                <a:spcPts val="275"/>
              </a:spcBef>
            </a:pPr>
            <a:r>
              <a:rPr sz="20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неоднакову</a:t>
            </a:r>
            <a:r>
              <a:rPr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владу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575">
              <a:lnSpc>
                <a:spcPct val="100000"/>
              </a:lnSpc>
              <a:spcBef>
                <a:spcPts val="2285"/>
              </a:spcBef>
            </a:pP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агресивна</a:t>
            </a:r>
            <a:r>
              <a:rPr sz="2000" b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негативна</a:t>
            </a:r>
            <a:r>
              <a:rPr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поведінка</a:t>
            </a:r>
            <a:r>
              <a:rPr sz="2000" b="1" spc="-15" dirty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096" y="4448779"/>
            <a:ext cx="4224655" cy="15536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sz="20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поведінка</a:t>
            </a:r>
            <a:r>
              <a:rPr sz="20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5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sz="20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навмисною;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sz="20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регулярною.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378700" y="1343977"/>
            <a:ext cx="927100" cy="4901565"/>
            <a:chOff x="7787640" y="999744"/>
            <a:chExt cx="927100" cy="53587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1168" y="5358384"/>
              <a:ext cx="822959" cy="9997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2504" y="999744"/>
              <a:ext cx="871727" cy="1143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7640" y="2429255"/>
              <a:ext cx="908303" cy="11064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7744" y="3928872"/>
              <a:ext cx="813816" cy="993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2834157" y="4937929"/>
            <a:ext cx="2664856" cy="396262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210"/>
              </a:spcBef>
            </a:pPr>
            <a:r>
              <a:rPr sz="2400" b="1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залякування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0447" y="2591054"/>
            <a:ext cx="1068069" cy="73799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9501" y="3662713"/>
            <a:ext cx="1068069" cy="7379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201" y="4734371"/>
            <a:ext cx="1068108" cy="73795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601450" y="4064402"/>
            <a:ext cx="4832826" cy="375103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5715" rIns="0" bIns="0" rtlCol="0">
            <a:spAutoFit/>
          </a:bodyPr>
          <a:lstStyle/>
          <a:p>
            <a:pPr marL="289560" algn="ctr">
              <a:lnSpc>
                <a:spcPct val="100000"/>
              </a:lnSpc>
              <a:spcBef>
                <a:spcPts val="45"/>
              </a:spcBef>
            </a:pPr>
            <a:r>
              <a:rPr sz="2400" b="1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образливі</a:t>
            </a:r>
            <a:r>
              <a:rPr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жести</a:t>
            </a:r>
            <a:r>
              <a:rPr sz="2400" b="1" spc="50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або</a:t>
            </a:r>
            <a:r>
              <a:rPr sz="2400" b="1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дії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1268" y="2231586"/>
            <a:ext cx="4087495" cy="3744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5080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40"/>
              </a:spcBef>
            </a:pPr>
            <a:r>
              <a:rPr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вербальний</a:t>
            </a:r>
            <a:r>
              <a:rPr sz="2400" b="1" spc="-20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3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булінг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0764" y="2806700"/>
            <a:ext cx="4148835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5720" algn="just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знаряддям</a:t>
            </a:r>
            <a:r>
              <a:rPr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служить</a:t>
            </a:r>
            <a:r>
              <a:rPr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(образливе</a:t>
            </a:r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ім'я, </a:t>
            </a:r>
            <a:r>
              <a:rPr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яким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постійно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звертаються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жертви</a:t>
            </a:r>
            <a:r>
              <a:rPr lang="uk-UA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обзивання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поширення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образливих</a:t>
            </a:r>
            <a:r>
              <a:rPr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чуток…)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25378" y="5640846"/>
            <a:ext cx="6975493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020" algn="just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використання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агресивної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мови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тіла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і інтонацій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голосу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того,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змусити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жертву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здійснювати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або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здійснювати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що-небудь.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889" y="1878099"/>
            <a:ext cx="1829200" cy="216390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3200" y="616401"/>
            <a:ext cx="1947671" cy="141092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3138" y="831934"/>
            <a:ext cx="1612675" cy="137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94020" y="557702"/>
            <a:ext cx="49390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Пси</a:t>
            </a:r>
            <a:r>
              <a:rPr spc="-229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х</a:t>
            </a:r>
            <a:r>
              <a:rPr spc="-7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spc="-5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логічний  </a:t>
            </a:r>
            <a:r>
              <a:rPr spc="-9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булінг</a:t>
            </a:r>
            <a:endParaRPr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5015" y="4643760"/>
            <a:ext cx="1463040" cy="9296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618803" y="4630420"/>
            <a:ext cx="6088380" cy="721351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123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85"/>
              </a:spcBef>
            </a:pPr>
            <a:r>
              <a:rPr sz="2400" b="1" spc="-2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пошкодження</a:t>
            </a:r>
            <a:r>
              <a:rPr sz="2400" b="1" spc="90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та</a:t>
            </a:r>
            <a:r>
              <a:rPr sz="2400" b="1" spc="30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інші</a:t>
            </a:r>
            <a:r>
              <a:rPr sz="2400" b="1" spc="1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дії</a:t>
            </a:r>
            <a:r>
              <a:rPr sz="2400" b="1" spc="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з</a:t>
            </a:r>
            <a:r>
              <a:rPr sz="2400" b="1" spc="5" dirty="0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400" b="1" spc="-20" dirty="0" err="1">
                <a:solidFill>
                  <a:srgbClr val="FFFF00"/>
                </a:solidFill>
                <a:latin typeface="Arial Black" panose="020B0A04020102020204" pitchFamily="34" charset="0"/>
                <a:cs typeface="Times New Roman"/>
              </a:rPr>
              <a:t>майном</a:t>
            </a:r>
            <a:endParaRPr lang="uk-UA" sz="2400" b="1" spc="-20" dirty="0">
              <a:solidFill>
                <a:srgbClr val="FFFF00"/>
              </a:solidFill>
              <a:latin typeface="Arial Black" panose="020B0A04020102020204" pitchFamily="34" charset="0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885"/>
              </a:spcBef>
            </a:pPr>
            <a:endParaRPr sz="800" dirty="0">
              <a:latin typeface="Arial Black" panose="020B0A04020102020204" pitchFamily="34" charset="0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3198" y="2233929"/>
            <a:ext cx="1068069" cy="73799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9517" y="3709249"/>
            <a:ext cx="1068108" cy="73799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124200" y="3462971"/>
            <a:ext cx="3569335" cy="487313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0" rIns="0" bIns="0" rtlCol="0">
            <a:spAutoFit/>
          </a:bodyPr>
          <a:lstStyle/>
          <a:p>
            <a:pPr marL="709295">
              <a:lnSpc>
                <a:spcPts val="3820"/>
              </a:lnSpc>
            </a:pPr>
            <a:r>
              <a:rPr sz="3200" b="1" spc="-5" dirty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вимагання</a:t>
            </a:r>
            <a:endParaRPr sz="32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516826" y="1502370"/>
            <a:ext cx="2462530" cy="43601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85"/>
              </a:lnSpc>
            </a:pPr>
            <a:r>
              <a:rPr sz="3200" b="1" spc="-15" dirty="0">
                <a:solidFill>
                  <a:srgbClr val="C00000"/>
                </a:solidFill>
                <a:latin typeface="Arial Black" panose="020B0A04020102020204" pitchFamily="34" charset="0"/>
                <a:cs typeface="Times New Roman"/>
              </a:rPr>
              <a:t>ізоляція</a:t>
            </a:r>
            <a:endParaRPr sz="3200" dirty="0">
              <a:solidFill>
                <a:srgbClr val="C00000"/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9475" y="5602433"/>
            <a:ext cx="5875655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крадіжка,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грабіж,</a:t>
            </a:r>
            <a:r>
              <a:rPr b="1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ховання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особистих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речей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жертви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7232" y="2449867"/>
            <a:ext cx="532320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жертва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навмисне</a:t>
            </a:r>
            <a:r>
              <a:rPr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ізолюється,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виганяється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080" algn="r">
              <a:lnSpc>
                <a:spcPct val="100000"/>
              </a:lnSpc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ігнорується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частиною</a:t>
            </a:r>
            <a:r>
              <a:rPr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spc="-5" dirty="0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єї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групи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7625" y="4134835"/>
            <a:ext cx="608838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грошей,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їжі,</a:t>
            </a:r>
            <a:r>
              <a:rPr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5" dirty="0">
                <a:latin typeface="Arial" panose="020B0604020202020204" pitchFamily="34" charset="0"/>
                <a:cs typeface="Arial" panose="020B0604020202020204" pitchFamily="34" charset="0"/>
              </a:rPr>
              <a:t>речей,</a:t>
            </a:r>
            <a:r>
              <a:rPr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примус</a:t>
            </a:r>
            <a:r>
              <a:rPr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що-небудь</a:t>
            </a:r>
            <a:r>
              <a:rPr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вкрасти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9131" y="621161"/>
            <a:ext cx="2118743" cy="143992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7303" y="579004"/>
            <a:ext cx="1432815" cy="80474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8803" y="616122"/>
            <a:ext cx="1999488" cy="138379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58002" y="4677321"/>
            <a:ext cx="1999487" cy="12893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91" y="-34975"/>
            <a:ext cx="8648065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10" dirty="0">
                <a:solidFill>
                  <a:srgbClr val="C00000"/>
                </a:solidFill>
                <a:latin typeface="Arial Black" panose="020B0A04020102020204" pitchFamily="34" charset="0"/>
              </a:rPr>
              <a:t>Що</a:t>
            </a:r>
            <a:r>
              <a:rPr sz="3800" spc="3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sz="3800" spc="-10" dirty="0">
                <a:solidFill>
                  <a:srgbClr val="C00000"/>
                </a:solidFill>
                <a:latin typeface="Arial Black" panose="020B0A04020102020204" pitchFamily="34" charset="0"/>
              </a:rPr>
              <a:t>впливає</a:t>
            </a:r>
            <a:r>
              <a:rPr sz="3800" spc="-5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sz="3800" spc="-10" dirty="0">
                <a:solidFill>
                  <a:srgbClr val="C00000"/>
                </a:solidFill>
                <a:latin typeface="Arial Black" panose="020B0A04020102020204" pitchFamily="34" charset="0"/>
              </a:rPr>
              <a:t>на</a:t>
            </a:r>
            <a:r>
              <a:rPr sz="3800" spc="15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sz="3800" spc="5" dirty="0">
                <a:solidFill>
                  <a:srgbClr val="C00000"/>
                </a:solidFill>
                <a:latin typeface="Arial Black" panose="020B0A04020102020204" pitchFamily="34" charset="0"/>
              </a:rPr>
              <a:t>агресивну</a:t>
            </a:r>
            <a:r>
              <a:rPr sz="3800" spc="45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sz="3800" spc="-20" dirty="0">
                <a:solidFill>
                  <a:srgbClr val="C00000"/>
                </a:solidFill>
                <a:latin typeface="Arial Black" panose="020B0A04020102020204" pitchFamily="34" charset="0"/>
              </a:rPr>
              <a:t>поведінку</a:t>
            </a:r>
            <a:r>
              <a:rPr sz="3800" spc="15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sz="3800" spc="-10" dirty="0">
                <a:solidFill>
                  <a:srgbClr val="C00000"/>
                </a:solidFill>
                <a:latin typeface="Arial Black" panose="020B0A04020102020204" pitchFamily="34" charset="0"/>
              </a:rPr>
              <a:t>дітей</a:t>
            </a:r>
            <a:endParaRPr sz="3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770" y="1099819"/>
            <a:ext cx="2705328" cy="2891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40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Культ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  <a:p>
            <a:pPr marL="12700" marR="5080">
              <a:lnSpc>
                <a:spcPts val="3290"/>
              </a:lnSpc>
              <a:spcBef>
                <a:spcPts val="170"/>
              </a:spcBef>
              <a:tabLst>
                <a:tab pos="2023745" algn="l"/>
              </a:tabLst>
            </a:pPr>
            <a:r>
              <a:rPr sz="2400" b="1" spc="-10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н</a:t>
            </a:r>
            <a:r>
              <a:rPr sz="2400" b="1" spc="10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а</a:t>
            </a:r>
            <a:r>
              <a:rPr sz="2400" b="1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с</a:t>
            </a:r>
            <a:r>
              <a:rPr sz="2400" b="1" spc="-10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и</a:t>
            </a:r>
            <a:r>
              <a:rPr sz="2400" b="1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л</a:t>
            </a:r>
            <a:r>
              <a:rPr sz="2400" b="1" spc="10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ь</a:t>
            </a:r>
            <a:r>
              <a:rPr sz="2400" b="1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с</a:t>
            </a:r>
            <a:r>
              <a:rPr sz="2400" b="1" spc="10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sz="2400" b="1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в</a:t>
            </a:r>
            <a:r>
              <a:rPr sz="2400" b="1" spc="5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а</a:t>
            </a:r>
            <a:r>
              <a:rPr sz="2400" b="1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	</a:t>
            </a:r>
            <a:endParaRPr lang="uk-UA" sz="2400" b="1" dirty="0">
              <a:solidFill>
                <a:srgbClr val="0099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080">
              <a:lnSpc>
                <a:spcPts val="3290"/>
              </a:lnSpc>
              <a:spcBef>
                <a:spcPts val="170"/>
              </a:spcBef>
              <a:tabLst>
                <a:tab pos="2023745" algn="l"/>
              </a:tabLst>
            </a:pPr>
            <a:r>
              <a:rPr sz="2400" b="1" dirty="0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в  </a:t>
            </a:r>
            <a:r>
              <a:rPr sz="2400" b="1" spc="-10" dirty="0" err="1">
                <a:solidFill>
                  <a:srgbClr val="009900"/>
                </a:solidFill>
                <a:latin typeface="Arial Black" panose="020B0A04020102020204" pitchFamily="34" charset="0"/>
                <a:cs typeface="Times New Roman"/>
              </a:rPr>
              <a:t>суспільстві</a:t>
            </a:r>
            <a:endParaRPr lang="uk-UA" sz="2400" b="1" spc="-10" dirty="0">
              <a:solidFill>
                <a:srgbClr val="0099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080">
              <a:lnSpc>
                <a:spcPts val="3290"/>
              </a:lnSpc>
              <a:spcBef>
                <a:spcPts val="170"/>
              </a:spcBef>
              <a:tabLst>
                <a:tab pos="2023745" algn="l"/>
              </a:tabLst>
            </a:pPr>
            <a:endParaRPr lang="ru-RU" sz="2400" b="1" spc="-10" dirty="0">
              <a:solidFill>
                <a:srgbClr val="C00000"/>
              </a:solidFill>
              <a:latin typeface="Arial Black" panose="020B0A04020102020204" pitchFamily="34" charset="0"/>
              <a:cs typeface="Times New Roman"/>
            </a:endParaRPr>
          </a:p>
          <a:p>
            <a:pPr marL="12700" marR="5080">
              <a:lnSpc>
                <a:spcPts val="3290"/>
              </a:lnSpc>
              <a:spcBef>
                <a:spcPts val="170"/>
              </a:spcBef>
              <a:tabLst>
                <a:tab pos="2023745" algn="l"/>
              </a:tabLst>
            </a:pPr>
            <a:endParaRPr sz="2400" dirty="0">
              <a:solidFill>
                <a:srgbClr val="C00000"/>
              </a:solidFill>
              <a:latin typeface="Arial Black" panose="020B0A04020102020204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/>
              </a:rPr>
              <a:t>Негативний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/>
              </a:rPr>
              <a:t>  </a:t>
            </a:r>
            <a:r>
              <a:rPr lang="ru-RU" sz="24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/>
              </a:rPr>
              <a:t>вплив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cs typeface="Times New Roman"/>
              </a:rPr>
              <a:t> ЗМІ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8294" y="4879045"/>
            <a:ext cx="2583815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6600FF"/>
                </a:solidFill>
                <a:latin typeface="Arial Black" panose="020B0A04020102020204" pitchFamily="34" charset="0"/>
                <a:cs typeface="Times New Roman"/>
              </a:rPr>
              <a:t>Низький</a:t>
            </a:r>
            <a:r>
              <a:rPr sz="2800" b="1" spc="-80" dirty="0">
                <a:solidFill>
                  <a:srgbClr val="6600FF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dirty="0">
                <a:solidFill>
                  <a:srgbClr val="6600FF"/>
                </a:solidFill>
                <a:latin typeface="Arial Black" panose="020B0A04020102020204" pitchFamily="34" charset="0"/>
                <a:cs typeface="Times New Roman"/>
              </a:rPr>
              <a:t>рівень </a:t>
            </a:r>
            <a:r>
              <a:rPr sz="2800" b="1" spc="-685" dirty="0">
                <a:solidFill>
                  <a:srgbClr val="6600FF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-20" dirty="0">
                <a:solidFill>
                  <a:srgbClr val="6600FF"/>
                </a:solidFill>
                <a:latin typeface="Arial Black" panose="020B0A04020102020204" pitchFamily="34" charset="0"/>
                <a:cs typeface="Times New Roman"/>
              </a:rPr>
              <a:t>виховання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5898" y="1834582"/>
            <a:ext cx="2562987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/>
              </a:rPr>
              <a:t>Гіперопіка</a:t>
            </a:r>
            <a:endParaRPr sz="28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34922" y="2819801"/>
            <a:ext cx="3072130" cy="888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2037080" algn="l"/>
              </a:tabLst>
            </a:pPr>
            <a:r>
              <a:rPr sz="2800" b="1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Бай</a:t>
            </a:r>
            <a:r>
              <a:rPr sz="2800" b="1" spc="-10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д</a:t>
            </a:r>
            <a:r>
              <a:rPr sz="2800" b="1" spc="-35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у</a:t>
            </a:r>
            <a:r>
              <a:rPr sz="2800" b="1" spc="-15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ж</a:t>
            </a:r>
            <a:r>
              <a:rPr sz="2800" b="1" spc="5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і</a:t>
            </a:r>
            <a:r>
              <a:rPr sz="2800" b="1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с</a:t>
            </a:r>
            <a:r>
              <a:rPr sz="2800" b="1" spc="10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sz="2800" b="1" spc="5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ь</a:t>
            </a:r>
            <a:r>
              <a:rPr lang="uk-UA" sz="2800" b="1" spc="5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10"/>
              </a:spcBef>
              <a:tabLst>
                <a:tab pos="2037080" algn="l"/>
              </a:tabLst>
            </a:pPr>
            <a:r>
              <a:rPr sz="2800" b="1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з </a:t>
            </a:r>
            <a:r>
              <a:rPr sz="2800" b="1" spc="-20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боку</a:t>
            </a:r>
            <a:r>
              <a:rPr lang="uk-UA" sz="2800" b="1" spc="-50" dirty="0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 </a:t>
            </a:r>
            <a:r>
              <a:rPr sz="2800" b="1" spc="-5" dirty="0" err="1">
                <a:solidFill>
                  <a:srgbClr val="6600CC"/>
                </a:solidFill>
                <a:latin typeface="Arial Black" panose="020B0A04020102020204" pitchFamily="34" charset="0"/>
                <a:cs typeface="Times New Roman"/>
              </a:rPr>
              <a:t>батьків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4270" y="5314594"/>
            <a:ext cx="2733929" cy="88165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275"/>
              </a:spcBef>
            </a:pPr>
            <a:r>
              <a:rPr sz="2800" b="1" spc="-140" dirty="0">
                <a:solidFill>
                  <a:srgbClr val="0000FF"/>
                </a:solidFill>
                <a:latin typeface="Arial Black" panose="020B0A04020102020204" pitchFamily="34" charset="0"/>
                <a:cs typeface="Times New Roman"/>
              </a:rPr>
              <a:t>К</a:t>
            </a:r>
            <a:r>
              <a:rPr sz="2800" b="1" spc="-40" dirty="0">
                <a:solidFill>
                  <a:srgbClr val="0000FF"/>
                </a:solidFill>
                <a:latin typeface="Arial Black" panose="020B0A04020102020204" pitchFamily="34" charset="0"/>
                <a:cs typeface="Times New Roman"/>
              </a:rPr>
              <a:t>о</a:t>
            </a:r>
            <a:r>
              <a:rPr sz="2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/>
              </a:rPr>
              <a:t>мп`</a:t>
            </a:r>
            <a:r>
              <a:rPr sz="2800" b="1" spc="-55" dirty="0">
                <a:solidFill>
                  <a:srgbClr val="0000FF"/>
                </a:solidFill>
                <a:latin typeface="Arial Black" panose="020B0A04020102020204" pitchFamily="34" charset="0"/>
                <a:cs typeface="Times New Roman"/>
              </a:rPr>
              <a:t>ю</a:t>
            </a:r>
            <a:r>
              <a:rPr sz="2800" b="1" spc="10" dirty="0">
                <a:solidFill>
                  <a:srgbClr val="0000FF"/>
                </a:solidFill>
                <a:latin typeface="Arial Black" panose="020B0A04020102020204" pitchFamily="34" charset="0"/>
                <a:cs typeface="Times New Roman"/>
              </a:rPr>
              <a:t>т</a:t>
            </a:r>
            <a:r>
              <a:rPr sz="2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/>
              </a:rPr>
              <a:t>ерні  ігри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58515" y="1358248"/>
            <a:ext cx="5358129" cy="5216669"/>
            <a:chOff x="3358515" y="1358248"/>
            <a:chExt cx="5358129" cy="5216669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2109" y="1358248"/>
              <a:ext cx="1756274" cy="21983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515" y="3990995"/>
              <a:ext cx="1853183" cy="150875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286755" y="5146548"/>
              <a:ext cx="3072130" cy="1905"/>
            </a:xfrm>
            <a:custGeom>
              <a:avLst/>
              <a:gdLst/>
              <a:ahLst/>
              <a:cxnLst/>
              <a:rect l="l" t="t" r="r" b="b"/>
              <a:pathLst>
                <a:path w="3072129" h="1904">
                  <a:moveTo>
                    <a:pt x="0" y="0"/>
                  </a:moveTo>
                  <a:lnTo>
                    <a:pt x="3071876" y="1650"/>
                  </a:lnTo>
                </a:path>
              </a:pathLst>
            </a:custGeom>
            <a:ln w="914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59139" y="5146548"/>
              <a:ext cx="357505" cy="1000760"/>
            </a:xfrm>
            <a:custGeom>
              <a:avLst/>
              <a:gdLst/>
              <a:ahLst/>
              <a:cxnLst/>
              <a:rect l="l" t="t" r="r" b="b"/>
              <a:pathLst>
                <a:path w="357504" h="1000760">
                  <a:moveTo>
                    <a:pt x="0" y="0"/>
                  </a:moveTo>
                  <a:lnTo>
                    <a:pt x="357250" y="1000137"/>
                  </a:lnTo>
                </a:path>
              </a:pathLst>
            </a:custGeom>
            <a:ln w="914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6651" y="5216651"/>
              <a:ext cx="357505" cy="1286510"/>
            </a:xfrm>
            <a:custGeom>
              <a:avLst/>
              <a:gdLst/>
              <a:ahLst/>
              <a:cxnLst/>
              <a:rect l="l" t="t" r="r" b="b"/>
              <a:pathLst>
                <a:path w="357504" h="1286509">
                  <a:moveTo>
                    <a:pt x="0" y="0"/>
                  </a:moveTo>
                  <a:lnTo>
                    <a:pt x="357250" y="1285887"/>
                  </a:lnTo>
                </a:path>
              </a:pathLst>
            </a:custGeom>
            <a:ln w="914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3267" y="6146292"/>
              <a:ext cx="3143250" cy="428625"/>
            </a:xfrm>
            <a:custGeom>
              <a:avLst/>
              <a:gdLst/>
              <a:ahLst/>
              <a:cxnLst/>
              <a:rect l="l" t="t" r="r" b="b"/>
              <a:pathLst>
                <a:path w="3143250" h="428625">
                  <a:moveTo>
                    <a:pt x="0" y="428625"/>
                  </a:moveTo>
                  <a:lnTo>
                    <a:pt x="3143250" y="0"/>
                  </a:lnTo>
                </a:path>
              </a:pathLst>
            </a:custGeom>
            <a:ln w="914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538" y="370549"/>
            <a:ext cx="8327261" cy="5797487"/>
            <a:chOff x="589072" y="-5954"/>
            <a:chExt cx="8127213" cy="579748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072" y="-5954"/>
              <a:ext cx="8127213" cy="57974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872" y="1981946"/>
              <a:ext cx="1929383" cy="12862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4382" y="80697"/>
              <a:ext cx="1642872" cy="114300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071617" y="4352713"/>
            <a:ext cx="371284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0"/>
              </a:spcBef>
            </a:pPr>
            <a:r>
              <a:rPr lang="uk-UA" sz="3600" spc="-5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Х</a:t>
            </a:r>
            <a:r>
              <a:rPr sz="3600" spc="-7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r>
              <a:rPr sz="36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br>
              <a:rPr lang="uk-UA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r>
              <a:rPr lang="uk-UA" sz="3600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бражає</a:t>
            </a:r>
            <a:r>
              <a:rPr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600" spc="5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3600" spc="-5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найчастіше</a:t>
            </a:r>
            <a:endParaRPr sz="36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4E6C78-8EE4-4F76-96F4-4A53341E353A}"/>
              </a:ext>
            </a:extLst>
          </p:cNvPr>
          <p:cNvSpPr txBox="1"/>
          <p:nvPr/>
        </p:nvSpPr>
        <p:spPr>
          <a:xfrm rot="21173188">
            <a:off x="3437191" y="716920"/>
            <a:ext cx="302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Діти , які  самі  зазнавали  образ 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в сім’ї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8130C9-7B7A-40C6-8BF9-A1B54CC2A90C}"/>
              </a:ext>
            </a:extLst>
          </p:cNvPr>
          <p:cNvSpPr txBox="1"/>
          <p:nvPr/>
        </p:nvSpPr>
        <p:spPr>
          <a:xfrm rot="21173188">
            <a:off x="3275676" y="1707519"/>
            <a:ext cx="302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Діти з неблагонадійних сімей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453CA1-9C75-4C34-93E6-C7D2340A3DDE}"/>
              </a:ext>
            </a:extLst>
          </p:cNvPr>
          <p:cNvSpPr txBox="1"/>
          <p:nvPr/>
        </p:nvSpPr>
        <p:spPr>
          <a:xfrm rot="21173188">
            <a:off x="2877040" y="3136903"/>
            <a:ext cx="3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Діти з середньою чи  низькою успішністю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6C6224-A886-41ED-8394-1C69FCAD03EA}"/>
              </a:ext>
            </a:extLst>
          </p:cNvPr>
          <p:cNvSpPr txBox="1"/>
          <p:nvPr/>
        </p:nvSpPr>
        <p:spPr>
          <a:xfrm rot="21173188">
            <a:off x="2279276" y="3917087"/>
            <a:ext cx="3374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Діти, які хочуть себе показати, завоювати популярність в очах інших, будь-яким способом привабити до  себе увагу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</TotalTime>
  <Words>540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Основні механізми розвитку булінгу</vt:lpstr>
      <vt:lpstr>Особливості та види булінгу</vt:lpstr>
      <vt:lpstr>Булінг включає головні компоненти</vt:lpstr>
      <vt:lpstr>Психологічний  булінг</vt:lpstr>
      <vt:lpstr>ізоляція</vt:lpstr>
      <vt:lpstr>Що впливає на агресивну поведінку дітей</vt:lpstr>
      <vt:lpstr>Хто   ображає  найчастіше</vt:lpstr>
      <vt:lpstr>Характеристика агресора булінгу</vt:lpstr>
      <vt:lpstr>Наслідки для жертви булінгу</vt:lpstr>
      <vt:lpstr>Методи припинення булінгу</vt:lpstr>
      <vt:lpstr>Для успішного попередження та протидії насильству  необхідно проводити виховні заняття  з  навчання навичкам ефективного спілкування  та  мирного розв’язання конфліктів</vt:lpstr>
      <vt:lpstr>Презентация PowerPoint</vt:lpstr>
      <vt:lpstr>ДЯКУЮ  ЗА 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Люба</cp:lastModifiedBy>
  <cp:revision>9</cp:revision>
  <dcterms:created xsi:type="dcterms:W3CDTF">2021-04-19T09:30:18Z</dcterms:created>
  <dcterms:modified xsi:type="dcterms:W3CDTF">2021-04-19T11:01:03Z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2021-04-19T00:00:00Z</vt:filetime>
  </property>
</Properties>
</file>